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0"/>
  </p:notesMasterIdLst>
  <p:sldIdLst>
    <p:sldId id="256" r:id="rId2"/>
    <p:sldId id="277" r:id="rId3"/>
    <p:sldId id="299" r:id="rId4"/>
    <p:sldId id="300" r:id="rId5"/>
    <p:sldId id="301" r:id="rId6"/>
    <p:sldId id="302" r:id="rId7"/>
    <p:sldId id="303" r:id="rId8"/>
    <p:sldId id="298" r:id="rId9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9" d="100"/>
          <a:sy n="69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592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489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3F429293-4E2C-229F-8D9D-3CD3F756D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>
            <a:extLst>
              <a:ext uri="{FF2B5EF4-FFF2-40B4-BE49-F238E27FC236}">
                <a16:creationId xmlns:a16="http://schemas.microsoft.com/office/drawing/2014/main" id="{F6525994-6C79-C913-71FC-AAEBDBE9D3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>
            <a:extLst>
              <a:ext uri="{FF2B5EF4-FFF2-40B4-BE49-F238E27FC236}">
                <a16:creationId xmlns:a16="http://schemas.microsoft.com/office/drawing/2014/main" id="{8CEE1103-2338-5001-CA3A-936FAF8CC2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304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4F29FDC7-38CD-E80C-0A4C-D3995D31D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>
            <a:extLst>
              <a:ext uri="{FF2B5EF4-FFF2-40B4-BE49-F238E27FC236}">
                <a16:creationId xmlns:a16="http://schemas.microsoft.com/office/drawing/2014/main" id="{2514D6A8-53AB-1E88-7FF2-DBAD66AB73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>
            <a:extLst>
              <a:ext uri="{FF2B5EF4-FFF2-40B4-BE49-F238E27FC236}">
                <a16:creationId xmlns:a16="http://schemas.microsoft.com/office/drawing/2014/main" id="{27DB5ACB-0455-DD53-9B73-31B30B5F34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3218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7C8DB3F3-BEDD-C0B3-76CB-28A311632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>
            <a:extLst>
              <a:ext uri="{FF2B5EF4-FFF2-40B4-BE49-F238E27FC236}">
                <a16:creationId xmlns:a16="http://schemas.microsoft.com/office/drawing/2014/main" id="{8CC93EE4-D7C9-62CF-DA5B-A2F64615B8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>
            <a:extLst>
              <a:ext uri="{FF2B5EF4-FFF2-40B4-BE49-F238E27FC236}">
                <a16:creationId xmlns:a16="http://schemas.microsoft.com/office/drawing/2014/main" id="{654FE759-EDF0-824A-3F35-03FEC9E2B4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423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21C9AB70-1D5A-BCF3-C602-67A6E38CE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>
            <a:extLst>
              <a:ext uri="{FF2B5EF4-FFF2-40B4-BE49-F238E27FC236}">
                <a16:creationId xmlns:a16="http://schemas.microsoft.com/office/drawing/2014/main" id="{7988C0CC-F504-A2D7-33E6-C6102542B16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>
            <a:extLst>
              <a:ext uri="{FF2B5EF4-FFF2-40B4-BE49-F238E27FC236}">
                <a16:creationId xmlns:a16="http://schemas.microsoft.com/office/drawing/2014/main" id="{431E1427-9AA6-D3AB-24BC-8E01CFEFC1A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8017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D061629C-C607-C51A-A520-19338B163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>
            <a:extLst>
              <a:ext uri="{FF2B5EF4-FFF2-40B4-BE49-F238E27FC236}">
                <a16:creationId xmlns:a16="http://schemas.microsoft.com/office/drawing/2014/main" id="{7DD82A27-DD9B-F0C6-D4C8-C4E43D0218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>
            <a:extLst>
              <a:ext uri="{FF2B5EF4-FFF2-40B4-BE49-F238E27FC236}">
                <a16:creationId xmlns:a16="http://schemas.microsoft.com/office/drawing/2014/main" id="{E111CA42-F355-4F88-A884-5FB11D577F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148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9e695937d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9e695937d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909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200" y="0"/>
            <a:ext cx="14630800" cy="703696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98720" y="863560"/>
            <a:ext cx="13632960" cy="20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576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98720" y="3005696"/>
            <a:ext cx="6788160" cy="1181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256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uk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6902400" cy="8229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46280" tIns="146280" rIns="146280" bIns="14628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224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" name="Google Shape;16;p3"/>
          <p:cNvSpPr/>
          <p:nvPr/>
        </p:nvSpPr>
        <p:spPr>
          <a:xfrm>
            <a:off x="1" y="70601"/>
            <a:ext cx="6901800" cy="7039000"/>
          </a:xfrm>
          <a:custGeom>
            <a:avLst/>
            <a:gdLst/>
            <a:ahLst/>
            <a:cxnLst/>
            <a:rect l="l" t="t" r="r" b="b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17" name="Google Shape;17;p3"/>
          <p:cNvSpPr/>
          <p:nvPr/>
        </p:nvSpPr>
        <p:spPr>
          <a:xfrm>
            <a:off x="-200" y="0"/>
            <a:ext cx="6907040" cy="703296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98760" y="801480"/>
            <a:ext cx="5930400" cy="40142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7431480" y="801480"/>
            <a:ext cx="6666240" cy="65577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731520" lvl="0" indent="-49784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463040" lvl="1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2194560" lvl="2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926080" lvl="3" indent="-47752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657600" lvl="4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4389120" lvl="5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5120640" lvl="6" indent="-47752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5852160" lvl="7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6583680" lvl="8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uk">
                <a:solidFill>
                  <a:srgbClr val="666666"/>
                </a:solidFill>
              </a:rPr>
              <a:pPr/>
              <a:t>‹#›</a:t>
            </a:fld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92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>
            <a:off x="0" y="0"/>
            <a:ext cx="14630400" cy="204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46280" tIns="146280" rIns="146280" bIns="14628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224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498760" y="801480"/>
            <a:ext cx="13632960" cy="9979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uk">
                <a:solidFill>
                  <a:srgbClr val="666666"/>
                </a:solidFill>
              </a:rPr>
              <a:pPr/>
              <a:t>‹#›</a:t>
            </a:fld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6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6023040" cy="8229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46280" tIns="146280" rIns="146280" bIns="14628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224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498760" y="801480"/>
            <a:ext cx="5004000" cy="29265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498720" y="3825040"/>
            <a:ext cx="5004000" cy="367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731520" lvl="0" indent="-49784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1463040" lvl="1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2194560" lvl="2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2926080" lvl="3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3657600" lvl="4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4389120" lvl="5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5120640" lvl="6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5852160" lvl="7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6583680" lvl="8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uk">
                <a:solidFill>
                  <a:srgbClr val="666666"/>
                </a:solidFill>
              </a:rPr>
              <a:pPr/>
              <a:t>‹#›</a:t>
            </a:fld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3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0" y="0"/>
            <a:ext cx="7315200" cy="8229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46280" tIns="146280" rIns="146280" bIns="14628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224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98080" y="801480"/>
            <a:ext cx="5927040" cy="32793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ubTitle" idx="1"/>
          </p:nvPr>
        </p:nvSpPr>
        <p:spPr>
          <a:xfrm>
            <a:off x="487680" y="4202760"/>
            <a:ext cx="5927040" cy="14827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56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7806440" y="801480"/>
            <a:ext cx="6326400" cy="65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731520" lvl="0" indent="-49784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463040" lvl="1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2194560" lvl="2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926080" lvl="3" indent="-47752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657600" lvl="4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4389120" lvl="5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5120640" lvl="6" indent="-47752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5852160" lvl="7" indent="-47752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6583680" lvl="8" indent="-47752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uk">
                <a:solidFill>
                  <a:srgbClr val="666666"/>
                </a:solidFill>
              </a:rPr>
              <a:pPr/>
              <a:t>‹#›</a:t>
            </a:fld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59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0" y="6990400"/>
            <a:ext cx="14630400" cy="123888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46280" tIns="146280" rIns="146280" bIns="14628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224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498720" y="7234240"/>
            <a:ext cx="12767040" cy="73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731520" lvl="0" indent="-36576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uk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 hasCustomPrompt="1"/>
          </p:nvPr>
        </p:nvSpPr>
        <p:spPr>
          <a:xfrm>
            <a:off x="498800" y="1329880"/>
            <a:ext cx="8535840" cy="199152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498720" y="3394280"/>
            <a:ext cx="8535840" cy="15081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731520" lvl="0" indent="-49784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1463040" lvl="1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2194560" lvl="2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2926080" lvl="3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3657600" lvl="4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4389120" lvl="5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5120640" lvl="6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5852160" lvl="7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6583680" lvl="8" indent="-47752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uk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25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uk">
                <a:solidFill>
                  <a:srgbClr val="666666"/>
                </a:solidFill>
              </a:rPr>
              <a:pPr/>
              <a:t>‹#›</a:t>
            </a:fld>
            <a:endParaRPr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0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28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98720" y="712040"/>
            <a:ext cx="13632960" cy="9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98720" y="1843960"/>
            <a:ext cx="13632960" cy="546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3555933" y="7461147"/>
            <a:ext cx="877920" cy="62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uk" kern="0">
                <a:solidFill>
                  <a:srgbClr val="666666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7734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2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2"/>
          <p:cNvSpPr/>
          <p:nvPr/>
        </p:nvSpPr>
        <p:spPr>
          <a:xfrm>
            <a:off x="379573" y="2353598"/>
            <a:ext cx="13871253" cy="384605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algn="ctr">
              <a:lnSpc>
                <a:spcPts val="5868"/>
              </a:lnSpc>
            </a:pPr>
            <a:r>
              <a:rPr lang="en-GB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“Understanding SDG Interdependencies through Statistical Analysis”</a:t>
            </a:r>
            <a:br>
              <a:rPr lang="en-GB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4800" dirty="0"/>
            </a:br>
            <a:r>
              <a:rPr lang="en-GB" sz="4800" dirty="0"/>
              <a:t>Prof. </a:t>
            </a:r>
            <a:r>
              <a:rPr lang="en-GB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Oksana </a:t>
            </a:r>
            <a:r>
              <a:rPr lang="en-GB" sz="4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Liashenko</a:t>
            </a:r>
            <a:r>
              <a:rPr lang="en-GB" sz="4800" dirty="0"/>
              <a:t>, </a:t>
            </a:r>
          </a:p>
          <a:p>
            <a:pPr algn="ctr">
              <a:lnSpc>
                <a:spcPts val="5868"/>
              </a:lnSpc>
            </a:pPr>
            <a:r>
              <a:rPr lang="en-GB" sz="4800" dirty="0"/>
              <a:t>Prof. </a:t>
            </a:r>
            <a:r>
              <a:rPr lang="en-GB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Oleksandr Dluhopolskyi</a:t>
            </a:r>
            <a:br>
              <a:rPr lang="en-GB" sz="4800" dirty="0"/>
            </a:br>
            <a:endParaRPr lang="en-US" sz="3200" b="1" i="1" dirty="0">
              <a:solidFill>
                <a:srgbClr val="FF0000"/>
              </a:solidFill>
            </a:endParaRPr>
          </a:p>
        </p:txBody>
      </p:sp>
      <p:sp>
        <p:nvSpPr>
          <p:cNvPr id="6" name="Text 3"/>
          <p:cNvSpPr/>
          <p:nvPr/>
        </p:nvSpPr>
        <p:spPr>
          <a:xfrm>
            <a:off x="6091238" y="5167908"/>
            <a:ext cx="7934325" cy="13829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177"/>
              </a:lnSpc>
              <a:buNone/>
            </a:pPr>
            <a:endParaRPr lang="en-US" sz="1361" dirty="0"/>
          </a:p>
        </p:txBody>
      </p:sp>
      <p:sp>
        <p:nvSpPr>
          <p:cNvPr id="7" name="Shape 4"/>
          <p:cNvSpPr/>
          <p:nvPr/>
        </p:nvSpPr>
        <p:spPr>
          <a:xfrm>
            <a:off x="6091238" y="6757988"/>
            <a:ext cx="276463" cy="276463"/>
          </a:xfrm>
          <a:prstGeom prst="roundRect">
            <a:avLst>
              <a:gd name="adj" fmla="val 33071643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uk-U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3925A-B94A-B21B-1333-C2A25B309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99" y="270009"/>
            <a:ext cx="7495208" cy="1525257"/>
          </a:xfrm>
          <a:prstGeom prst="rect">
            <a:avLst/>
          </a:prstGeom>
        </p:spPr>
      </p:pic>
      <p:pic>
        <p:nvPicPr>
          <p:cNvPr id="8" name="Picture 6" descr="Символіка » ЗУНУ - Західноукраїнський національний університет">
            <a:extLst>
              <a:ext uri="{FF2B5EF4-FFF2-40B4-BE49-F238E27FC236}">
                <a16:creationId xmlns:a16="http://schemas.microsoft.com/office/drawing/2014/main" id="{EFAC8642-2D9F-B3BA-9436-909287DF3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507" y="270009"/>
            <a:ext cx="6502594" cy="167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E7856944-6D7C-04E6-6328-0A99D4B9C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141" y="6193341"/>
            <a:ext cx="3077950" cy="200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BAD8270-267B-42F0-1855-45AECBD54F7E}"/>
              </a:ext>
            </a:extLst>
          </p:cNvPr>
          <p:cNvSpPr txBox="1"/>
          <p:nvPr/>
        </p:nvSpPr>
        <p:spPr>
          <a:xfrm>
            <a:off x="3657600" y="595920"/>
            <a:ext cx="731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Introduction to SDGs</a:t>
            </a:r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19759209-B4E8-CB2B-1F80-DFDE9389C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8194" y="2830439"/>
            <a:ext cx="11994421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17 interlinked goals established by the UN (2015)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Aimed at eradicating poverty, protecting the planet, and ensuring prosperity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Goals are interconnected — progress in one affects others</a:t>
            </a:r>
          </a:p>
        </p:txBody>
      </p:sp>
    </p:spTree>
    <p:extLst>
      <p:ext uri="{BB962C8B-B14F-4D97-AF65-F5344CB8AC3E}">
        <p14:creationId xmlns:p14="http://schemas.microsoft.com/office/powerpoint/2010/main" val="211116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E4D70B46-81B4-35B3-E4ED-908370C9A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9E8C581-4D23-DABA-0BCE-9349224B129F}"/>
              </a:ext>
            </a:extLst>
          </p:cNvPr>
          <p:cNvSpPr txBox="1"/>
          <p:nvPr/>
        </p:nvSpPr>
        <p:spPr>
          <a:xfrm>
            <a:off x="3657600" y="595920"/>
            <a:ext cx="731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Research Purpose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FF52BE-ED0A-2053-5505-FEF9980B4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35" y="2730835"/>
            <a:ext cx="7626875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Analyze interdependencies among SDGs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</a:t>
            </a:r>
            <a:r>
              <a:rPr kumimoji="0" lang="uk-UA" altLang="uk-UA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Canonical Correlation Analysis (CCA)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Categorize SDGs into:</a:t>
            </a:r>
            <a:endParaRPr kumimoji="0" lang="en-US" altLang="uk-UA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</a:t>
            </a: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Social Development Goals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</a:t>
            </a: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Environmental Sustainability Goals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</a:t>
            </a:r>
            <a:r>
              <a:rPr kumimoji="0" lang="uk-UA" altLang="uk-UA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Economic Development and Sustainable Growth Goals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1" descr="A chart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0AC1735-8744-FB7B-CD3B-E78DFC84AD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510" y="2252547"/>
            <a:ext cx="6289785" cy="565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2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640F7922-9EC3-734D-79DF-DFB52C93C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D8E394-BB34-617A-DBAD-43EF35FB6B86}"/>
              </a:ext>
            </a:extLst>
          </p:cNvPr>
          <p:cNvSpPr txBox="1"/>
          <p:nvPr/>
        </p:nvSpPr>
        <p:spPr>
          <a:xfrm>
            <a:off x="3646449" y="701856"/>
            <a:ext cx="7337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Methodology</a:t>
            </a:r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154F220-EA6A-88B6-6455-9764EFF2C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5873" y="3354648"/>
            <a:ext cx="1043010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Canonical Correlation Analysis (CCA):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Identifies relationships between two variable sets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Measures shared variance and factor loadings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SDG scores across 168 countries (2023)</a:t>
            </a:r>
          </a:p>
        </p:txBody>
      </p:sp>
    </p:spTree>
    <p:extLst>
      <p:ext uri="{BB962C8B-B14F-4D97-AF65-F5344CB8AC3E}">
        <p14:creationId xmlns:p14="http://schemas.microsoft.com/office/powerpoint/2010/main" val="405885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706156D2-86CE-5AAB-4F82-6F904FEFE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EB6744-F9B9-C870-D360-1B3C640C2A9F}"/>
              </a:ext>
            </a:extLst>
          </p:cNvPr>
          <p:cNvSpPr txBox="1"/>
          <p:nvPr/>
        </p:nvSpPr>
        <p:spPr>
          <a:xfrm>
            <a:off x="3646449" y="701856"/>
            <a:ext cx="7337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Social vs Environmental Goals</a:t>
            </a:r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F62777C-799E-D06E-1F1B-CE48F2C83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121975"/>
            <a:ext cx="7062439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Canonical R = 0.72</a:t>
            </a: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Moderate positive correlation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Key SDGs with strong influence:</a:t>
            </a:r>
            <a:endParaRPr kumimoji="0" lang="uk-UA" altLang="uk-UA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SDG3 (Health), SDG5 (Gender Equality), SDG6 (Water &amp; Sanitation)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Notable Insight:</a:t>
            </a: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SDG7 (Clean Energy) enhances both health and equity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2BA0E5-8242-AA67-95CB-84504685D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3431" y="2142754"/>
            <a:ext cx="6238549" cy="4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0834CC8-F1F6-B212-9BE2-A5D9BC78B6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198327"/>
              </p:ext>
            </p:extLst>
          </p:nvPr>
        </p:nvGraphicFramePr>
        <p:xfrm>
          <a:off x="7905361" y="2142755"/>
          <a:ext cx="6238549" cy="576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480560" imgH="4693857" progId="Visio.Drawing.15">
                  <p:embed/>
                </p:oleObj>
              </mc:Choice>
              <mc:Fallback>
                <p:oleObj r:id="rId3" imgW="4480560" imgH="4693857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5361" y="2142755"/>
                        <a:ext cx="6238549" cy="5763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2656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292DBB18-E9FB-8AF0-3910-2700F488B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3854420-CE0B-3213-BDB6-77E4ACC97055}"/>
              </a:ext>
            </a:extLst>
          </p:cNvPr>
          <p:cNvSpPr txBox="1"/>
          <p:nvPr/>
        </p:nvSpPr>
        <p:spPr>
          <a:xfrm>
            <a:off x="3646449" y="701856"/>
            <a:ext cx="7337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Social vs Economic Goals</a:t>
            </a:r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15882CCB-1C10-F1EA-F0E1-9965A7D96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284" y="2258331"/>
            <a:ext cx="673719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Canonical R = 0.</a:t>
            </a:r>
            <a:r>
              <a:rPr kumimoji="0" lang="en-US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93</a:t>
            </a: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</a:t>
            </a:r>
            <a:r>
              <a:rPr kumimoji="0" lang="en-US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Strong </a:t>
            </a: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correlation</a:t>
            </a:r>
            <a:endParaRPr kumimoji="0" lang="en-US" altLang="uk-UA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altLang="uk-UA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6E97EAA-1AFB-A400-12BB-376A47862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284" y="3435488"/>
            <a:ext cx="692676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High-impact SDGs:</a:t>
            </a:r>
            <a:endParaRPr kumimoji="0" lang="uk-UA" altLang="uk-UA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Social: SDG3, SDG4, SDG5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Economic: SDG8 (Economic Growth), SDG9 (Industry &amp; Innovation)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Emphasis on </a:t>
            </a:r>
            <a:r>
              <a:rPr kumimoji="0" lang="uk-UA" altLang="uk-UA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synergies and trade-offs</a:t>
            </a:r>
            <a:endParaRPr kumimoji="0" lang="uk-UA" altLang="uk-UA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064F920-A606-D011-8178-D2C0F7160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5376" y="2060615"/>
            <a:ext cx="72737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FE7F813-AEE1-40A5-704A-4C8B1C5DFB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89355"/>
              </p:ext>
            </p:extLst>
          </p:nvPr>
        </p:nvGraphicFramePr>
        <p:xfrm>
          <a:off x="7214841" y="2336390"/>
          <a:ext cx="6737196" cy="56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754880" imgH="4876784" progId="Visio.Drawing.15">
                  <p:embed/>
                </p:oleObj>
              </mc:Choice>
              <mc:Fallback>
                <p:oleObj r:id="rId3" imgW="4754880" imgH="4876784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4841" y="2336390"/>
                        <a:ext cx="6737196" cy="5696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506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>
          <a:extLst>
            <a:ext uri="{FF2B5EF4-FFF2-40B4-BE49-F238E27FC236}">
              <a16:creationId xmlns:a16="http://schemas.microsoft.com/office/drawing/2014/main" id="{92CBD4BA-E77E-392E-BC09-A8C94E02D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55F78B-CB27-403E-A48E-853103159CC4}"/>
              </a:ext>
            </a:extLst>
          </p:cNvPr>
          <p:cNvSpPr txBox="1"/>
          <p:nvPr/>
        </p:nvSpPr>
        <p:spPr>
          <a:xfrm>
            <a:off x="3646449" y="701856"/>
            <a:ext cx="7337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Implications for Policy</a:t>
            </a:r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FB6029-2769-1221-DAC4-8BE9B0D77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341" y="3219095"/>
            <a:ext cx="11563815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Integrated strategies needed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Policy examples: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Linking SDG7 with SDG3 and SDG4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Aligning economic growth with environmental goals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of CCA insights for </a:t>
            </a:r>
            <a:r>
              <a:rPr kumimoji="0" lang="uk-UA" altLang="uk-UA" sz="3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evidence-based decisions</a:t>
            </a:r>
            <a:endParaRPr kumimoji="0" lang="uk-UA" altLang="uk-UA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758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F5F4DE2-A808-B12B-0BC6-7E63DF3B4E04}"/>
              </a:ext>
            </a:extLst>
          </p:cNvPr>
          <p:cNvSpPr txBox="1"/>
          <p:nvPr/>
        </p:nvSpPr>
        <p:spPr>
          <a:xfrm>
            <a:off x="758284" y="1090136"/>
            <a:ext cx="1350412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b="1" dirty="0"/>
              <a:t>Recommendations</a:t>
            </a:r>
          </a:p>
          <a:p>
            <a:pPr>
              <a:buFont typeface="+mj-lt"/>
              <a:buAutoNum type="arabicPeriod"/>
            </a:pPr>
            <a:r>
              <a:rPr lang="en-US" sz="4000" dirty="0"/>
              <a:t> Promote integrated policy frameworks</a:t>
            </a:r>
          </a:p>
          <a:p>
            <a:pPr>
              <a:buFont typeface="+mj-lt"/>
              <a:buAutoNum type="arabicPeriod"/>
            </a:pPr>
            <a:r>
              <a:rPr lang="en-US" sz="4000" dirty="0"/>
              <a:t> Invest in cross-sector collaboration</a:t>
            </a:r>
          </a:p>
          <a:p>
            <a:pPr>
              <a:buFont typeface="+mj-lt"/>
              <a:buAutoNum type="arabicPeriod"/>
            </a:pPr>
            <a:r>
              <a:rPr lang="en-US" sz="4000" dirty="0"/>
              <a:t> Implement robust monitoring systems</a:t>
            </a:r>
          </a:p>
          <a:p>
            <a:pPr>
              <a:buFont typeface="+mj-lt"/>
              <a:buAutoNum type="arabicPeriod"/>
            </a:pPr>
            <a:r>
              <a:rPr lang="en-US" sz="4000" dirty="0"/>
              <a:t> Prioritize public awareness and stakeholder engagement</a:t>
            </a:r>
          </a:p>
          <a:p>
            <a:pPr>
              <a:buFont typeface="+mj-lt"/>
              <a:buAutoNum type="arabicPeriod"/>
            </a:pPr>
            <a:r>
              <a:rPr lang="en-US" sz="4000" dirty="0"/>
              <a:t> A holistic, statistically-informed approach is essential for sustainable progress</a:t>
            </a:r>
          </a:p>
        </p:txBody>
      </p:sp>
    </p:spTree>
    <p:extLst>
      <p:ext uri="{BB962C8B-B14F-4D97-AF65-F5344CB8AC3E}">
        <p14:creationId xmlns:p14="http://schemas.microsoft.com/office/powerpoint/2010/main" val="3141000988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262</Words>
  <Application>Microsoft Office PowerPoint</Application>
  <PresentationFormat>Custom</PresentationFormat>
  <Paragraphs>42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Merriweather</vt:lpstr>
      <vt:lpstr>Roboto</vt:lpstr>
      <vt:lpstr>Paradigm</vt:lpstr>
      <vt:lpstr>Visio.Drawing.15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Oleksandr Dluhopolskyi</cp:lastModifiedBy>
  <cp:revision>58</cp:revision>
  <cp:lastPrinted>2024-08-28T10:29:19Z</cp:lastPrinted>
  <dcterms:created xsi:type="dcterms:W3CDTF">2024-08-27T14:04:44Z</dcterms:created>
  <dcterms:modified xsi:type="dcterms:W3CDTF">2025-05-23T04:24:29Z</dcterms:modified>
</cp:coreProperties>
</file>